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8" r:id="rId2"/>
    <p:sldId id="295" r:id="rId3"/>
    <p:sldId id="320" r:id="rId4"/>
    <p:sldId id="322" r:id="rId5"/>
    <p:sldId id="323"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ksion i patitulluar" id="{760B653E-F598-4052-9F4E-E27993E23FFC}">
          <p14:sldIdLst>
            <p14:sldId id="308"/>
            <p14:sldId id="295"/>
            <p14:sldId id="320"/>
            <p14:sldId id="322"/>
            <p14:sldId id="32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3" d="100"/>
          <a:sy n="103" d="100"/>
        </p:scale>
        <p:origin x="234"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B36830-9E32-4368-8605-9B2D8DE2A6A3}" type="datetimeFigureOut">
              <a:rPr lang="en-US" smtClean="0"/>
              <a:t>1/12/2022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81E61F-2A77-4A18-9048-482945E2DC7A}" type="slidenum">
              <a:rPr lang="en-US" smtClean="0"/>
              <a:t>‹#›</a:t>
            </a:fld>
            <a:endParaRPr lang="en-US"/>
          </a:p>
        </p:txBody>
      </p:sp>
    </p:spTree>
    <p:extLst>
      <p:ext uri="{BB962C8B-B14F-4D97-AF65-F5344CB8AC3E}">
        <p14:creationId xmlns:p14="http://schemas.microsoft.com/office/powerpoint/2010/main" val="19750776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B36830-9E32-4368-8605-9B2D8DE2A6A3}" type="datetimeFigureOut">
              <a:rPr lang="en-US" smtClean="0"/>
              <a:t>1/12/2022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81E61F-2A77-4A18-9048-482945E2DC7A}" type="slidenum">
              <a:rPr lang="en-US" smtClean="0"/>
              <a:t>‹#›</a:t>
            </a:fld>
            <a:endParaRPr lang="en-US"/>
          </a:p>
        </p:txBody>
      </p:sp>
    </p:spTree>
    <p:extLst>
      <p:ext uri="{BB962C8B-B14F-4D97-AF65-F5344CB8AC3E}">
        <p14:creationId xmlns:p14="http://schemas.microsoft.com/office/powerpoint/2010/main" val="3380613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B36830-9E32-4368-8605-9B2D8DE2A6A3}" type="datetimeFigureOut">
              <a:rPr lang="en-US" smtClean="0"/>
              <a:t>1/12/2022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81E61F-2A77-4A18-9048-482945E2DC7A}" type="slidenum">
              <a:rPr lang="en-US" smtClean="0"/>
              <a:t>‹#›</a:t>
            </a:fld>
            <a:endParaRPr lang="en-US"/>
          </a:p>
        </p:txBody>
      </p:sp>
    </p:spTree>
    <p:extLst>
      <p:ext uri="{BB962C8B-B14F-4D97-AF65-F5344CB8AC3E}">
        <p14:creationId xmlns:p14="http://schemas.microsoft.com/office/powerpoint/2010/main" val="460480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B36830-9E32-4368-8605-9B2D8DE2A6A3}" type="datetimeFigureOut">
              <a:rPr lang="en-US" smtClean="0"/>
              <a:t>1/12/2022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81E61F-2A77-4A18-9048-482945E2DC7A}" type="slidenum">
              <a:rPr lang="en-US" smtClean="0"/>
              <a:t>‹#›</a:t>
            </a:fld>
            <a:endParaRPr lang="en-US"/>
          </a:p>
        </p:txBody>
      </p:sp>
    </p:spTree>
    <p:extLst>
      <p:ext uri="{BB962C8B-B14F-4D97-AF65-F5344CB8AC3E}">
        <p14:creationId xmlns:p14="http://schemas.microsoft.com/office/powerpoint/2010/main" val="2028208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B36830-9E32-4368-8605-9B2D8DE2A6A3}" type="datetimeFigureOut">
              <a:rPr lang="en-US" smtClean="0"/>
              <a:t>1/12/2022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81E61F-2A77-4A18-9048-482945E2DC7A}" type="slidenum">
              <a:rPr lang="en-US" smtClean="0"/>
              <a:t>‹#›</a:t>
            </a:fld>
            <a:endParaRPr lang="en-US"/>
          </a:p>
        </p:txBody>
      </p:sp>
    </p:spTree>
    <p:extLst>
      <p:ext uri="{BB962C8B-B14F-4D97-AF65-F5344CB8AC3E}">
        <p14:creationId xmlns:p14="http://schemas.microsoft.com/office/powerpoint/2010/main" val="195650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B36830-9E32-4368-8605-9B2D8DE2A6A3}" type="datetimeFigureOut">
              <a:rPr lang="en-US" smtClean="0"/>
              <a:t>1/12/2022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81E61F-2A77-4A18-9048-482945E2DC7A}" type="slidenum">
              <a:rPr lang="en-US" smtClean="0"/>
              <a:t>‹#›</a:t>
            </a:fld>
            <a:endParaRPr lang="en-US"/>
          </a:p>
        </p:txBody>
      </p:sp>
    </p:spTree>
    <p:extLst>
      <p:ext uri="{BB962C8B-B14F-4D97-AF65-F5344CB8AC3E}">
        <p14:creationId xmlns:p14="http://schemas.microsoft.com/office/powerpoint/2010/main" val="4539653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B36830-9E32-4368-8605-9B2D8DE2A6A3}" type="datetimeFigureOut">
              <a:rPr lang="en-US" smtClean="0"/>
              <a:t>1/12/2022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81E61F-2A77-4A18-9048-482945E2DC7A}" type="slidenum">
              <a:rPr lang="en-US" smtClean="0"/>
              <a:t>‹#›</a:t>
            </a:fld>
            <a:endParaRPr lang="en-US"/>
          </a:p>
        </p:txBody>
      </p:sp>
    </p:spTree>
    <p:extLst>
      <p:ext uri="{BB962C8B-B14F-4D97-AF65-F5344CB8AC3E}">
        <p14:creationId xmlns:p14="http://schemas.microsoft.com/office/powerpoint/2010/main" val="21962658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B36830-9E32-4368-8605-9B2D8DE2A6A3}" type="datetimeFigureOut">
              <a:rPr lang="en-US" smtClean="0"/>
              <a:t>1/12/2022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81E61F-2A77-4A18-9048-482945E2DC7A}" type="slidenum">
              <a:rPr lang="en-US" smtClean="0"/>
              <a:t>‹#›</a:t>
            </a:fld>
            <a:endParaRPr lang="en-US"/>
          </a:p>
        </p:txBody>
      </p:sp>
    </p:spTree>
    <p:extLst>
      <p:ext uri="{BB962C8B-B14F-4D97-AF65-F5344CB8AC3E}">
        <p14:creationId xmlns:p14="http://schemas.microsoft.com/office/powerpoint/2010/main" val="33848586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B36830-9E32-4368-8605-9B2D8DE2A6A3}" type="datetimeFigureOut">
              <a:rPr lang="en-US" smtClean="0"/>
              <a:t>1/12/2022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81E61F-2A77-4A18-9048-482945E2DC7A}" type="slidenum">
              <a:rPr lang="en-US" smtClean="0"/>
              <a:t>‹#›</a:t>
            </a:fld>
            <a:endParaRPr lang="en-US"/>
          </a:p>
        </p:txBody>
      </p:sp>
    </p:spTree>
    <p:extLst>
      <p:ext uri="{BB962C8B-B14F-4D97-AF65-F5344CB8AC3E}">
        <p14:creationId xmlns:p14="http://schemas.microsoft.com/office/powerpoint/2010/main" val="35220179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B36830-9E32-4368-8605-9B2D8DE2A6A3}" type="datetimeFigureOut">
              <a:rPr lang="en-US" smtClean="0"/>
              <a:t>1/12/2022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81E61F-2A77-4A18-9048-482945E2DC7A}" type="slidenum">
              <a:rPr lang="en-US" smtClean="0"/>
              <a:t>‹#›</a:t>
            </a:fld>
            <a:endParaRPr lang="en-US"/>
          </a:p>
        </p:txBody>
      </p:sp>
    </p:spTree>
    <p:extLst>
      <p:ext uri="{BB962C8B-B14F-4D97-AF65-F5344CB8AC3E}">
        <p14:creationId xmlns:p14="http://schemas.microsoft.com/office/powerpoint/2010/main" val="3740171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B36830-9E32-4368-8605-9B2D8DE2A6A3}" type="datetimeFigureOut">
              <a:rPr lang="en-US" smtClean="0"/>
              <a:t>1/12/2022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81E61F-2A77-4A18-9048-482945E2DC7A}" type="slidenum">
              <a:rPr lang="en-US" smtClean="0"/>
              <a:t>‹#›</a:t>
            </a:fld>
            <a:endParaRPr lang="en-US"/>
          </a:p>
        </p:txBody>
      </p:sp>
    </p:spTree>
    <p:extLst>
      <p:ext uri="{BB962C8B-B14F-4D97-AF65-F5344CB8AC3E}">
        <p14:creationId xmlns:p14="http://schemas.microsoft.com/office/powerpoint/2010/main" val="19768724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B36830-9E32-4368-8605-9B2D8DE2A6A3}" type="datetimeFigureOut">
              <a:rPr lang="en-US" smtClean="0"/>
              <a:t>1/12/2022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81E61F-2A77-4A18-9048-482945E2DC7A}" type="slidenum">
              <a:rPr lang="en-US" smtClean="0"/>
              <a:t>‹#›</a:t>
            </a:fld>
            <a:endParaRPr lang="en-US"/>
          </a:p>
        </p:txBody>
      </p:sp>
    </p:spTree>
    <p:extLst>
      <p:ext uri="{BB962C8B-B14F-4D97-AF65-F5344CB8AC3E}">
        <p14:creationId xmlns:p14="http://schemas.microsoft.com/office/powerpoint/2010/main" val="34150841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C:\Users\Tezi Tech 044 105605\Downloads\Untitled design (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0" y="0"/>
            <a:ext cx="9143998" cy="6857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descr="C:\Users\Fadil\Downloads\invest in gjilan 10\White and Light Teal Graduation Progra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1"/>
            <a:ext cx="48768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Drejtkëndëshi 9"/>
          <p:cNvSpPr/>
          <p:nvPr/>
        </p:nvSpPr>
        <p:spPr>
          <a:xfrm>
            <a:off x="5333999" y="2209800"/>
            <a:ext cx="3581400" cy="2677656"/>
          </a:xfrm>
          <a:prstGeom prst="rect">
            <a:avLst/>
          </a:prstGeom>
        </p:spPr>
        <p:txBody>
          <a:bodyPr wrap="square">
            <a:spAutoFit/>
          </a:bodyPr>
          <a:lstStyle/>
          <a:p>
            <a:r>
              <a:rPr lang="sq-AL" sz="2800" b="1" dirty="0" smtClean="0">
                <a:latin typeface="Palatino Linotype" pitchFamily="18" charset="0"/>
              </a:rPr>
              <a:t>Bukuria dhe dielli vijën nga Lindja</a:t>
            </a:r>
          </a:p>
          <a:p>
            <a:endParaRPr lang="en-US" sz="2800" b="1" dirty="0">
              <a:latin typeface="Palatino Linotype" pitchFamily="18" charset="0"/>
            </a:endParaRPr>
          </a:p>
          <a:p>
            <a:r>
              <a:rPr lang="en-US" sz="2800" b="1" dirty="0">
                <a:latin typeface="Palatino Linotype" pitchFamily="18" charset="0"/>
              </a:rPr>
              <a:t>The beauty and the sun come from the East</a:t>
            </a:r>
            <a:endParaRPr lang="sq-AL" sz="2800" b="1" dirty="0">
              <a:latin typeface="Palatino Linotype" pitchFamily="18" charset="0"/>
            </a:endParaRPr>
          </a:p>
        </p:txBody>
      </p:sp>
    </p:spTree>
    <p:extLst>
      <p:ext uri="{BB962C8B-B14F-4D97-AF65-F5344CB8AC3E}">
        <p14:creationId xmlns:p14="http://schemas.microsoft.com/office/powerpoint/2010/main" val="4156688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5"/>
          <p:cNvSpPr>
            <a:spLocks noChangeArrowheads="1"/>
          </p:cNvSpPr>
          <p:nvPr/>
        </p:nvSpPr>
        <p:spPr bwMode="auto">
          <a:xfrm>
            <a:off x="3657600" y="-152400"/>
            <a:ext cx="5486400" cy="6934200"/>
          </a:xfrm>
          <a:prstGeom prst="rect">
            <a:avLst/>
          </a:prstGeom>
          <a:ln>
            <a:noFill/>
            <a:headEnd/>
            <a:tailEnd/>
          </a:ln>
        </p:spPr>
        <p:style>
          <a:lnRef idx="1">
            <a:schemeClr val="accent2"/>
          </a:lnRef>
          <a:fillRef idx="2">
            <a:schemeClr val="accent2"/>
          </a:fillRef>
          <a:effectRef idx="1">
            <a:schemeClr val="accent2"/>
          </a:effectRef>
          <a:fontRef idx="minor">
            <a:schemeClr val="dk1"/>
          </a:fontRef>
        </p:style>
        <p:txBody>
          <a:bodyPr anchor="b"/>
          <a:lstStyle/>
          <a:p>
            <a:pPr algn="ctr"/>
            <a:endParaRPr lang="en-US" sz="2400" b="1" dirty="0">
              <a:latin typeface="Bodoni MT Black" pitchFamily="18" charset="0"/>
            </a:endParaRPr>
          </a:p>
          <a:p>
            <a:pPr marL="285750" indent="-285750">
              <a:buFont typeface="Wingdings" pitchFamily="2" charset="2"/>
              <a:buChar char="Ø"/>
            </a:pPr>
            <a:endParaRPr lang="en-US" sz="2000" dirty="0" smtClean="0">
              <a:latin typeface="Palatino Linotype" pitchFamily="18" charset="0"/>
            </a:endParaRPr>
          </a:p>
          <a:p>
            <a:pPr marL="285750" indent="-285750">
              <a:buFont typeface="Wingdings" pitchFamily="2" charset="2"/>
              <a:buChar char="Ø"/>
            </a:pPr>
            <a:endParaRPr lang="en-US" sz="2000" dirty="0">
              <a:latin typeface="Palatino Linotype" pitchFamily="18" charset="0"/>
            </a:endParaRPr>
          </a:p>
          <a:p>
            <a:pPr marL="285750" indent="-285750">
              <a:buFont typeface="Wingdings" pitchFamily="2" charset="2"/>
              <a:buChar char="Ø"/>
            </a:pPr>
            <a:endParaRPr lang="en-US" sz="2000" dirty="0" smtClean="0">
              <a:latin typeface="Palatino Linotype" pitchFamily="18" charset="0"/>
            </a:endParaRPr>
          </a:p>
          <a:p>
            <a:pPr marL="285750" indent="-285750">
              <a:buFont typeface="Wingdings" pitchFamily="2" charset="2"/>
              <a:buChar char="Ø"/>
            </a:pPr>
            <a:endParaRPr lang="en-US" sz="2000" dirty="0">
              <a:latin typeface="Palatino Linotype" pitchFamily="18" charset="0"/>
            </a:endParaRPr>
          </a:p>
          <a:p>
            <a:pPr marL="285750" indent="-285750">
              <a:buFont typeface="Wingdings" pitchFamily="2" charset="2"/>
              <a:buChar char="Ø"/>
            </a:pPr>
            <a:endParaRPr lang="en-US" sz="2000" dirty="0" smtClean="0">
              <a:latin typeface="Palatino Linotype" pitchFamily="18" charset="0"/>
            </a:endParaRPr>
          </a:p>
          <a:p>
            <a:pPr marL="285750" indent="-285750">
              <a:buFont typeface="Wingdings" pitchFamily="2" charset="2"/>
              <a:buChar char="Ø"/>
            </a:pPr>
            <a:endParaRPr lang="en-US" sz="2000" dirty="0">
              <a:latin typeface="Palatino Linotype" pitchFamily="18" charset="0"/>
            </a:endParaRPr>
          </a:p>
          <a:p>
            <a:pPr marL="285750" indent="-285750">
              <a:buFont typeface="Wingdings" pitchFamily="2" charset="2"/>
              <a:buChar char="Ø"/>
            </a:pPr>
            <a:endParaRPr lang="en-US" sz="2000" dirty="0" smtClean="0">
              <a:latin typeface="Palatino Linotype" pitchFamily="18" charset="0"/>
            </a:endParaRPr>
          </a:p>
          <a:p>
            <a:pPr marL="285750" indent="-285750">
              <a:buFont typeface="Wingdings" pitchFamily="2" charset="2"/>
              <a:buChar char="Ø"/>
            </a:pPr>
            <a:endParaRPr lang="en-US" sz="2000" dirty="0">
              <a:latin typeface="Palatino Linotype" pitchFamily="18" charset="0"/>
            </a:endParaRPr>
          </a:p>
          <a:p>
            <a:pPr marL="285750" indent="-285750">
              <a:buFont typeface="Wingdings" pitchFamily="2" charset="2"/>
              <a:buChar char="Ø"/>
            </a:pPr>
            <a:endParaRPr lang="en-US" sz="2000" dirty="0" smtClean="0">
              <a:latin typeface="Palatino Linotype" pitchFamily="18" charset="0"/>
            </a:endParaRPr>
          </a:p>
          <a:p>
            <a:pPr marL="285750" indent="-285750">
              <a:buFont typeface="Wingdings" pitchFamily="2" charset="2"/>
              <a:buChar char="Ø"/>
            </a:pPr>
            <a:endParaRPr lang="en-US" sz="2000" dirty="0">
              <a:latin typeface="Palatino Linotype" pitchFamily="18" charset="0"/>
            </a:endParaRPr>
          </a:p>
          <a:p>
            <a:pPr marL="285750" indent="-285750">
              <a:buFont typeface="Wingdings" pitchFamily="2" charset="2"/>
              <a:buChar char="Ø"/>
            </a:pPr>
            <a:endParaRPr lang="en-US" sz="2000" dirty="0" smtClean="0">
              <a:latin typeface="Palatino Linotype" pitchFamily="18" charset="0"/>
            </a:endParaRPr>
          </a:p>
          <a:p>
            <a:pPr marL="285750" indent="-285750">
              <a:buFont typeface="Wingdings" pitchFamily="2" charset="2"/>
              <a:buChar char="Ø"/>
            </a:pPr>
            <a:endParaRPr lang="en-US" sz="2000" dirty="0">
              <a:latin typeface="Palatino Linotype" pitchFamily="18" charset="0"/>
            </a:endParaRPr>
          </a:p>
          <a:p>
            <a:pPr marL="285750" indent="-285750">
              <a:buFont typeface="Wingdings" pitchFamily="2" charset="2"/>
              <a:buChar char="Ø"/>
            </a:pPr>
            <a:endParaRPr lang="en-US" sz="2000" dirty="0" smtClean="0">
              <a:latin typeface="Palatino Linotype" pitchFamily="18" charset="0"/>
            </a:endParaRPr>
          </a:p>
          <a:p>
            <a:pPr marL="285750" indent="-285750">
              <a:buFont typeface="Wingdings" pitchFamily="2" charset="2"/>
              <a:buChar char="Ø"/>
            </a:pPr>
            <a:endParaRPr lang="en-US" sz="2000" dirty="0">
              <a:latin typeface="Palatino Linotype" pitchFamily="18" charset="0"/>
            </a:endParaRPr>
          </a:p>
          <a:p>
            <a:pPr marL="285750" indent="-285750">
              <a:buFont typeface="Wingdings" pitchFamily="2" charset="2"/>
              <a:buChar char="Ø"/>
            </a:pPr>
            <a:endParaRPr lang="en-US" sz="2000" dirty="0" smtClean="0">
              <a:latin typeface="Palatino Linotype" pitchFamily="18" charset="0"/>
            </a:endParaRPr>
          </a:p>
          <a:p>
            <a:pPr marL="285750" indent="-285750">
              <a:buFont typeface="Wingdings" pitchFamily="2" charset="2"/>
              <a:buChar char="Ø"/>
            </a:pPr>
            <a:endParaRPr lang="en-US" sz="2000" dirty="0">
              <a:latin typeface="Palatino Linotype" pitchFamily="18" charset="0"/>
            </a:endParaRPr>
          </a:p>
          <a:p>
            <a:pPr marL="285750" indent="-285750">
              <a:buFont typeface="Wingdings" pitchFamily="2" charset="2"/>
              <a:buChar char="Ø"/>
            </a:pPr>
            <a:endParaRPr lang="en-US" sz="2000" dirty="0" smtClean="0">
              <a:latin typeface="Palatino Linotype" pitchFamily="18" charset="0"/>
            </a:endParaRPr>
          </a:p>
          <a:p>
            <a:pPr marL="285750" indent="-285750">
              <a:buFont typeface="Wingdings" pitchFamily="2" charset="2"/>
              <a:buChar char="Ø"/>
            </a:pPr>
            <a:endParaRPr lang="en-US" sz="2000" dirty="0">
              <a:latin typeface="Palatino Linotype" pitchFamily="18" charset="0"/>
            </a:endParaRPr>
          </a:p>
          <a:p>
            <a:pPr marL="285750" indent="-285750">
              <a:buFont typeface="Wingdings" pitchFamily="2" charset="2"/>
              <a:buChar char="Ø"/>
            </a:pPr>
            <a:endParaRPr lang="en-US" sz="2000" dirty="0" smtClean="0">
              <a:latin typeface="Palatino Linotype" pitchFamily="18" charset="0"/>
            </a:endParaRPr>
          </a:p>
          <a:p>
            <a:pPr marL="285750" indent="-285750">
              <a:buFont typeface="Wingdings" pitchFamily="2" charset="2"/>
              <a:buChar char="Ø"/>
            </a:pPr>
            <a:endParaRPr lang="en-US" sz="2000" dirty="0">
              <a:latin typeface="Palatino Linotype" pitchFamily="18" charset="0"/>
            </a:endParaRPr>
          </a:p>
          <a:p>
            <a:pPr marL="285750" indent="-285750">
              <a:buFont typeface="Wingdings" pitchFamily="2" charset="2"/>
              <a:buChar char="Ø"/>
            </a:pPr>
            <a:endParaRPr lang="en-US" sz="2000" dirty="0" smtClean="0">
              <a:latin typeface="Palatino Linotype" pitchFamily="18" charset="0"/>
            </a:endParaRPr>
          </a:p>
          <a:p>
            <a:pPr marL="285750" indent="-285750">
              <a:buFont typeface="Wingdings" pitchFamily="2" charset="2"/>
              <a:buChar char="Ø"/>
            </a:pPr>
            <a:endParaRPr lang="en-US" sz="2000" dirty="0">
              <a:latin typeface="Palatino Linotype" pitchFamily="18" charset="0"/>
            </a:endParaRPr>
          </a:p>
          <a:p>
            <a:pPr marL="285750" indent="-285750">
              <a:buFont typeface="Wingdings" pitchFamily="2" charset="2"/>
              <a:buChar char="Ø"/>
            </a:pPr>
            <a:endParaRPr lang="en-US" sz="2000" dirty="0" smtClean="0">
              <a:latin typeface="Palatino Linotype" pitchFamily="18" charset="0"/>
            </a:endParaRPr>
          </a:p>
          <a:p>
            <a:pPr marL="285750" indent="-285750">
              <a:buFont typeface="Wingdings" pitchFamily="2" charset="2"/>
              <a:buChar char="Ø"/>
            </a:pPr>
            <a:endParaRPr lang="en-US" sz="2000" dirty="0">
              <a:latin typeface="Palatino Linotype" pitchFamily="18" charset="0"/>
            </a:endParaRPr>
          </a:p>
          <a:p>
            <a:pPr marL="285750" indent="-285750">
              <a:buFont typeface="Wingdings" pitchFamily="2" charset="2"/>
              <a:buChar char="Ø"/>
            </a:pPr>
            <a:endParaRPr lang="en-US" sz="2000" dirty="0" smtClean="0">
              <a:latin typeface="Palatino Linotype" pitchFamily="18" charset="0"/>
            </a:endParaRPr>
          </a:p>
          <a:p>
            <a:pPr marL="285750" indent="-285750">
              <a:buFont typeface="Wingdings" pitchFamily="2" charset="2"/>
              <a:buChar char="Ø"/>
            </a:pPr>
            <a:endParaRPr lang="en-US" sz="2000" dirty="0">
              <a:latin typeface="Palatino Linotype" pitchFamily="18" charset="0"/>
            </a:endParaRPr>
          </a:p>
          <a:p>
            <a:pPr marL="285750" indent="-285750">
              <a:buFont typeface="Wingdings" pitchFamily="2" charset="2"/>
              <a:buChar char="Ø"/>
            </a:pPr>
            <a:endParaRPr lang="en-US" sz="2000" dirty="0" smtClean="0">
              <a:latin typeface="Palatino Linotype" pitchFamily="18" charset="0"/>
            </a:endParaRPr>
          </a:p>
          <a:p>
            <a:pPr marL="285750" indent="-285750">
              <a:buFont typeface="Wingdings" pitchFamily="2" charset="2"/>
              <a:buChar char="Ø"/>
            </a:pPr>
            <a:endParaRPr lang="en-US" sz="2000" dirty="0">
              <a:latin typeface="Palatino Linotype" pitchFamily="18" charset="0"/>
            </a:endParaRPr>
          </a:p>
          <a:p>
            <a:pPr marL="285750" indent="-285750">
              <a:buFont typeface="Wingdings" pitchFamily="2" charset="2"/>
              <a:buChar char="Ø"/>
            </a:pPr>
            <a:endParaRPr lang="en-US" sz="2000" dirty="0" smtClean="0">
              <a:latin typeface="Palatino Linotype" pitchFamily="18" charset="0"/>
            </a:endParaRPr>
          </a:p>
          <a:p>
            <a:pPr marL="285750" indent="-285750">
              <a:buFont typeface="Wingdings" pitchFamily="2" charset="2"/>
              <a:buChar char="Ø"/>
            </a:pPr>
            <a:endParaRPr lang="en-US" sz="2000" dirty="0">
              <a:latin typeface="Palatino Linotype" pitchFamily="18" charset="0"/>
            </a:endParaRPr>
          </a:p>
          <a:p>
            <a:pPr marL="285750" indent="-285750">
              <a:buFont typeface="Wingdings" pitchFamily="2" charset="2"/>
              <a:buChar char="Ø"/>
            </a:pPr>
            <a:endParaRPr lang="en-US" sz="2000" dirty="0" smtClean="0">
              <a:latin typeface="Palatino Linotype" pitchFamily="18" charset="0"/>
            </a:endParaRPr>
          </a:p>
          <a:p>
            <a:pPr marL="285750" indent="-285750">
              <a:buFont typeface="Wingdings" pitchFamily="2" charset="2"/>
              <a:buChar char="Ø"/>
            </a:pPr>
            <a:endParaRPr lang="en-US" sz="2000" dirty="0">
              <a:latin typeface="Palatino Linotype" pitchFamily="18" charset="0"/>
            </a:endParaRPr>
          </a:p>
          <a:p>
            <a:pPr marL="285750" indent="-285750">
              <a:buFont typeface="Wingdings" pitchFamily="2" charset="2"/>
              <a:buChar char="Ø"/>
            </a:pPr>
            <a:endParaRPr lang="en-US" sz="2000" dirty="0" smtClean="0">
              <a:latin typeface="Palatino Linotype" pitchFamily="18" charset="0"/>
            </a:endParaRPr>
          </a:p>
          <a:p>
            <a:pPr marL="285750" indent="-285750">
              <a:buFont typeface="Wingdings" pitchFamily="2" charset="2"/>
              <a:buChar char="Ø"/>
            </a:pPr>
            <a:endParaRPr lang="en-US" sz="2000" dirty="0">
              <a:latin typeface="Palatino Linotype" pitchFamily="18" charset="0"/>
            </a:endParaRPr>
          </a:p>
          <a:p>
            <a:pPr marL="285750" indent="-285750">
              <a:buFont typeface="Wingdings" pitchFamily="2" charset="2"/>
              <a:buChar char="Ø"/>
            </a:pPr>
            <a:endParaRPr lang="en-US" sz="2000" dirty="0" smtClean="0">
              <a:latin typeface="Palatino Linotype" pitchFamily="18" charset="0"/>
            </a:endParaRPr>
          </a:p>
          <a:p>
            <a:endParaRPr lang="en-US" sz="2000" dirty="0">
              <a:latin typeface="Palatino Linotype" pitchFamily="18" charset="0"/>
            </a:endParaRPr>
          </a:p>
          <a:p>
            <a:pPr marL="285750" indent="-285750" algn="ctr">
              <a:buFont typeface="Wingdings" pitchFamily="2" charset="2"/>
              <a:buChar char="Ø"/>
            </a:pPr>
            <a:endParaRPr lang="en-US" sz="2000" b="1" dirty="0" smtClean="0">
              <a:latin typeface="Palatino Linotype" pitchFamily="18" charset="0"/>
            </a:endParaRPr>
          </a:p>
          <a:p>
            <a:pPr marL="285750" indent="-285750" algn="ctr">
              <a:buFont typeface="Wingdings" pitchFamily="2" charset="2"/>
              <a:buChar char="Ø"/>
            </a:pPr>
            <a:endParaRPr lang="en-US" sz="2000" b="1" dirty="0" smtClean="0">
              <a:latin typeface="Palatino Linotype" pitchFamily="18" charset="0"/>
            </a:endParaRPr>
          </a:p>
          <a:p>
            <a:pPr marL="285750" indent="-285750" algn="ctr">
              <a:buFont typeface="Wingdings" pitchFamily="2" charset="2"/>
              <a:buChar char="Ø"/>
            </a:pPr>
            <a:endParaRPr lang="en-US" sz="2000" b="1" dirty="0" smtClean="0">
              <a:latin typeface="Palatino Linotype" pitchFamily="18" charset="0"/>
            </a:endParaRPr>
          </a:p>
          <a:p>
            <a:pPr marL="285750" indent="-285750" algn="ctr">
              <a:buFont typeface="Wingdings" pitchFamily="2" charset="2"/>
              <a:buChar char="Ø"/>
            </a:pPr>
            <a:endParaRPr lang="en-US" sz="2000" b="1" dirty="0" smtClean="0">
              <a:latin typeface="Palatino Linotype" pitchFamily="18" charset="0"/>
            </a:endParaRPr>
          </a:p>
          <a:p>
            <a:pPr algn="ctr"/>
            <a:endParaRPr lang="en-US" sz="1200" b="1" dirty="0" smtClean="0">
              <a:latin typeface="Palatino Linotype" pitchFamily="18" charset="0"/>
            </a:endParaRPr>
          </a:p>
          <a:p>
            <a:r>
              <a:rPr lang="sq-AL" sz="1200" b="1" dirty="0">
                <a:latin typeface="Palatino Linotype" pitchFamily="18" charset="0"/>
              </a:rPr>
              <a:t>KOLEGJI UBT GJILAN  :</a:t>
            </a:r>
            <a:endParaRPr lang="en-US" sz="1200" b="1" dirty="0">
              <a:latin typeface="Palatino Linotype" pitchFamily="18" charset="0"/>
            </a:endParaRPr>
          </a:p>
          <a:p>
            <a:r>
              <a:rPr lang="en-US" sz="1200" b="1" dirty="0" smtClean="0">
                <a:latin typeface="Palatino Linotype" pitchFamily="18" charset="0"/>
              </a:rPr>
              <a:t>UBT </a:t>
            </a:r>
            <a:r>
              <a:rPr lang="sq-AL" sz="1200" b="1" dirty="0" smtClean="0">
                <a:latin typeface="Palatino Linotype" pitchFamily="18" charset="0"/>
              </a:rPr>
              <a:t>në Gjilan ka kapacitete prej 1,519 m2, ndërsa në këtë pikë dega i plotëson të gjitha kushtet e nevojshme për realizimin e programeve dhe atyre që i nënshtrohen akreditimit në përputhje me standardet e </a:t>
            </a:r>
            <a:r>
              <a:rPr lang="en-US" sz="1200" b="1" dirty="0" smtClean="0">
                <a:latin typeface="Palatino Linotype" pitchFamily="18" charset="0"/>
              </a:rPr>
              <a:t>	</a:t>
            </a:r>
            <a:r>
              <a:rPr lang="sq-AL" sz="1200" b="1" dirty="0" smtClean="0">
                <a:latin typeface="Palatino Linotype" pitchFamily="18" charset="0"/>
              </a:rPr>
              <a:t>kërkuara për kryerjen e aktiviteteve në nivel dege.</a:t>
            </a:r>
          </a:p>
          <a:p>
            <a:pPr marL="285750" indent="-285750">
              <a:buFont typeface="Wingdings" pitchFamily="2" charset="2"/>
              <a:buChar char="Ø"/>
            </a:pPr>
            <a:endParaRPr lang="sq-AL" sz="1200" b="1" dirty="0" smtClean="0">
              <a:latin typeface="Palatino Linotype" pitchFamily="18" charset="0"/>
            </a:endParaRPr>
          </a:p>
          <a:p>
            <a:r>
              <a:rPr lang="en-US" sz="1200" b="1" dirty="0" smtClean="0">
                <a:latin typeface="Palatino Linotype" pitchFamily="18" charset="0"/>
              </a:rPr>
              <a:t>	</a:t>
            </a:r>
            <a:r>
              <a:rPr lang="sq-AL" sz="1200" b="1" dirty="0" smtClean="0">
                <a:latin typeface="Palatino Linotype" pitchFamily="18" charset="0"/>
              </a:rPr>
              <a:t>Objekti i Kolegjit UBT në Gjilan ofron : </a:t>
            </a:r>
          </a:p>
          <a:p>
            <a:endParaRPr lang="sq-AL" sz="1200" b="1" dirty="0" smtClean="0">
              <a:latin typeface="Palatino Linotype" pitchFamily="18" charset="0"/>
            </a:endParaRPr>
          </a:p>
          <a:p>
            <a:pPr marL="800100" lvl="1" indent="-342900">
              <a:buFont typeface="Wingdings" panose="05000000000000000000" pitchFamily="2" charset="2"/>
              <a:buChar char="Ø"/>
            </a:pPr>
            <a:r>
              <a:rPr lang="sq-AL" sz="1200" b="1" dirty="0" smtClean="0">
                <a:latin typeface="Palatino Linotype" pitchFamily="18" charset="0"/>
              </a:rPr>
              <a:t>6 </a:t>
            </a:r>
            <a:r>
              <a:rPr lang="en-US" sz="1200" b="1" dirty="0" smtClean="0">
                <a:latin typeface="Palatino Linotype" pitchFamily="18" charset="0"/>
              </a:rPr>
              <a:t>S</a:t>
            </a:r>
            <a:r>
              <a:rPr lang="sq-AL" sz="1200" b="1" dirty="0" err="1" smtClean="0">
                <a:latin typeface="Palatino Linotype" pitchFamily="18" charset="0"/>
              </a:rPr>
              <a:t>alla</a:t>
            </a:r>
            <a:r>
              <a:rPr lang="sq-AL" sz="1200" b="1" dirty="0" smtClean="0">
                <a:latin typeface="Palatino Linotype" pitchFamily="18" charset="0"/>
              </a:rPr>
              <a:t> mësimore </a:t>
            </a:r>
          </a:p>
          <a:p>
            <a:pPr marL="800100" lvl="1" indent="-342900">
              <a:buFont typeface="Wingdings" panose="05000000000000000000" pitchFamily="2" charset="2"/>
              <a:buChar char="Ø"/>
            </a:pPr>
            <a:r>
              <a:rPr lang="sq-AL" sz="1200" b="1" dirty="0" smtClean="0">
                <a:latin typeface="Palatino Linotype" pitchFamily="18" charset="0"/>
              </a:rPr>
              <a:t>2 </a:t>
            </a:r>
            <a:r>
              <a:rPr lang="en-US" sz="1200" b="1" dirty="0" smtClean="0">
                <a:latin typeface="Palatino Linotype" pitchFamily="18" charset="0"/>
              </a:rPr>
              <a:t>L</a:t>
            </a:r>
            <a:r>
              <a:rPr lang="sq-AL" sz="1200" b="1" dirty="0" err="1" smtClean="0">
                <a:latin typeface="Palatino Linotype" pitchFamily="18" charset="0"/>
              </a:rPr>
              <a:t>aborator</a:t>
            </a:r>
            <a:r>
              <a:rPr lang="sq-AL" sz="1200" b="1" dirty="0" smtClean="0">
                <a:latin typeface="Palatino Linotype" pitchFamily="18" charset="0"/>
              </a:rPr>
              <a:t> të </a:t>
            </a:r>
            <a:r>
              <a:rPr lang="en-US" sz="1200" b="1" dirty="0" smtClean="0">
                <a:latin typeface="Palatino Linotype" pitchFamily="18" charset="0"/>
              </a:rPr>
              <a:t>I</a:t>
            </a:r>
            <a:r>
              <a:rPr lang="sq-AL" sz="1200" b="1" dirty="0" err="1" smtClean="0">
                <a:latin typeface="Palatino Linotype" pitchFamily="18" charset="0"/>
              </a:rPr>
              <a:t>nfermierisë</a:t>
            </a:r>
            <a:r>
              <a:rPr lang="sq-AL" sz="1200" b="1" dirty="0" smtClean="0">
                <a:latin typeface="Palatino Linotype" pitchFamily="18" charset="0"/>
              </a:rPr>
              <a:t> </a:t>
            </a:r>
          </a:p>
          <a:p>
            <a:pPr marL="800100" lvl="1" indent="-342900">
              <a:buFont typeface="Wingdings" panose="05000000000000000000" pitchFamily="2" charset="2"/>
              <a:buChar char="Ø"/>
            </a:pPr>
            <a:r>
              <a:rPr lang="sq-AL" sz="1200" b="1" dirty="0" smtClean="0">
                <a:latin typeface="Palatino Linotype" pitchFamily="18" charset="0"/>
              </a:rPr>
              <a:t>1 </a:t>
            </a:r>
            <a:r>
              <a:rPr lang="en-US" sz="1200" b="1" dirty="0" smtClean="0">
                <a:latin typeface="Palatino Linotype" pitchFamily="18" charset="0"/>
              </a:rPr>
              <a:t>S</a:t>
            </a:r>
            <a:r>
              <a:rPr lang="sq-AL" sz="1200" b="1" dirty="0" smtClean="0">
                <a:latin typeface="Palatino Linotype" pitchFamily="18" charset="0"/>
              </a:rPr>
              <a:t>allë TI - </a:t>
            </a:r>
            <a:r>
              <a:rPr lang="en-US" sz="1200" b="1" dirty="0" smtClean="0">
                <a:latin typeface="Palatino Linotype" pitchFamily="18" charset="0"/>
              </a:rPr>
              <a:t>S</a:t>
            </a:r>
            <a:r>
              <a:rPr lang="sq-AL" sz="1200" b="1" dirty="0" err="1" smtClean="0">
                <a:latin typeface="Palatino Linotype" pitchFamily="18" charset="0"/>
              </a:rPr>
              <a:t>hkenca</a:t>
            </a:r>
            <a:r>
              <a:rPr lang="sq-AL" sz="1200" b="1" dirty="0" smtClean="0">
                <a:latin typeface="Palatino Linotype" pitchFamily="18" charset="0"/>
              </a:rPr>
              <a:t> </a:t>
            </a:r>
            <a:r>
              <a:rPr lang="en-US" sz="1200" b="1" dirty="0">
                <a:latin typeface="Palatino Linotype" pitchFamily="18" charset="0"/>
              </a:rPr>
              <a:t>K</a:t>
            </a:r>
            <a:r>
              <a:rPr lang="sq-AL" sz="1200" b="1" dirty="0" err="1" smtClean="0">
                <a:latin typeface="Palatino Linotype" pitchFamily="18" charset="0"/>
              </a:rPr>
              <a:t>ompjuterike</a:t>
            </a:r>
            <a:r>
              <a:rPr lang="sq-AL" sz="1200" b="1" dirty="0" smtClean="0">
                <a:latin typeface="Palatino Linotype" pitchFamily="18" charset="0"/>
              </a:rPr>
              <a:t> </a:t>
            </a:r>
          </a:p>
          <a:p>
            <a:pPr marL="800100" lvl="1" indent="-342900">
              <a:buFont typeface="Wingdings" panose="05000000000000000000" pitchFamily="2" charset="2"/>
              <a:buChar char="Ø"/>
            </a:pPr>
            <a:r>
              <a:rPr lang="sq-AL" sz="1200" b="1" dirty="0" smtClean="0">
                <a:latin typeface="Palatino Linotype" pitchFamily="18" charset="0"/>
              </a:rPr>
              <a:t>1 </a:t>
            </a:r>
            <a:r>
              <a:rPr lang="en-US" sz="1200" b="1" dirty="0" smtClean="0">
                <a:latin typeface="Palatino Linotype" pitchFamily="18" charset="0"/>
              </a:rPr>
              <a:t>B</a:t>
            </a:r>
            <a:r>
              <a:rPr lang="sq-AL" sz="1200" b="1" dirty="0" err="1" smtClean="0">
                <a:latin typeface="Palatino Linotype" pitchFamily="18" charset="0"/>
              </a:rPr>
              <a:t>ibliotekë</a:t>
            </a:r>
            <a:r>
              <a:rPr lang="sq-AL" sz="1200" b="1" dirty="0" smtClean="0">
                <a:latin typeface="Palatino Linotype" pitchFamily="18" charset="0"/>
              </a:rPr>
              <a:t> </a:t>
            </a:r>
          </a:p>
          <a:p>
            <a:pPr marL="800100" lvl="1" indent="-342900">
              <a:buFont typeface="Wingdings" panose="05000000000000000000" pitchFamily="2" charset="2"/>
              <a:buChar char="Ø"/>
            </a:pPr>
            <a:r>
              <a:rPr lang="sq-AL" sz="1200" b="1" dirty="0" smtClean="0">
                <a:latin typeface="Palatino Linotype" pitchFamily="18" charset="0"/>
              </a:rPr>
              <a:t>6 </a:t>
            </a:r>
            <a:r>
              <a:rPr lang="en-US" sz="1200" b="1" dirty="0" smtClean="0">
                <a:latin typeface="Palatino Linotype" pitchFamily="18" charset="0"/>
              </a:rPr>
              <a:t>P</a:t>
            </a:r>
            <a:r>
              <a:rPr lang="sq-AL" sz="1200" b="1" dirty="0" err="1" smtClean="0">
                <a:latin typeface="Palatino Linotype" pitchFamily="18" charset="0"/>
              </a:rPr>
              <a:t>rojektor</a:t>
            </a:r>
            <a:r>
              <a:rPr lang="sq-AL" sz="1200" b="1" dirty="0" smtClean="0">
                <a:latin typeface="Palatino Linotype" pitchFamily="18" charset="0"/>
              </a:rPr>
              <a:t> </a:t>
            </a:r>
            <a:r>
              <a:rPr lang="en-US" sz="1200" b="1" dirty="0" err="1" smtClean="0">
                <a:latin typeface="Palatino Linotype" pitchFamily="18" charset="0"/>
              </a:rPr>
              <a:t>dhe</a:t>
            </a:r>
            <a:r>
              <a:rPr lang="en-US" sz="1200" b="1" dirty="0" smtClean="0">
                <a:latin typeface="Palatino Linotype" pitchFamily="18" charset="0"/>
              </a:rPr>
              <a:t> </a:t>
            </a:r>
            <a:r>
              <a:rPr lang="en-US" sz="1200" b="1" dirty="0" err="1" smtClean="0">
                <a:latin typeface="Palatino Linotype" pitchFamily="18" charset="0"/>
              </a:rPr>
              <a:t>Infrstrukturë</a:t>
            </a:r>
            <a:r>
              <a:rPr lang="en-US" sz="1200" b="1" dirty="0" smtClean="0">
                <a:latin typeface="Palatino Linotype" pitchFamily="18" charset="0"/>
              </a:rPr>
              <a:t> </a:t>
            </a:r>
            <a:r>
              <a:rPr lang="en-US" sz="1200" b="1" dirty="0" err="1" smtClean="0">
                <a:latin typeface="Palatino Linotype" pitchFamily="18" charset="0"/>
              </a:rPr>
              <a:t>tjetër</a:t>
            </a:r>
            <a:r>
              <a:rPr lang="en-US" sz="1200" b="1" dirty="0" smtClean="0">
                <a:latin typeface="Palatino Linotype" pitchFamily="18" charset="0"/>
              </a:rPr>
              <a:t> </a:t>
            </a:r>
            <a:endParaRPr lang="sq-AL" sz="1200" b="1" dirty="0" smtClean="0">
              <a:latin typeface="Palatino Linotype" pitchFamily="18" charset="0"/>
            </a:endParaRPr>
          </a:p>
          <a:p>
            <a:endParaRPr lang="sq-AL" sz="1200" b="1" dirty="0" smtClean="0">
              <a:latin typeface="Palatino Linotype" pitchFamily="18" charset="0"/>
            </a:endParaRPr>
          </a:p>
          <a:p>
            <a:pPr marL="800100" lvl="1" indent="-342900">
              <a:buFont typeface="Wingdings" panose="05000000000000000000" pitchFamily="2" charset="2"/>
              <a:buChar char="q"/>
            </a:pPr>
            <a:r>
              <a:rPr lang="sq-AL" sz="1200" b="1" dirty="0" smtClean="0">
                <a:latin typeface="Palatino Linotype" pitchFamily="18" charset="0"/>
              </a:rPr>
              <a:t>384 - numri i plot i ulëseve në salla mësimore </a:t>
            </a:r>
          </a:p>
          <a:p>
            <a:pPr marL="342900" indent="-342900">
              <a:buFont typeface="Wingdings" panose="05000000000000000000" pitchFamily="2" charset="2"/>
              <a:buChar char="q"/>
            </a:pPr>
            <a:endParaRPr lang="sq-AL" sz="1200" b="1" dirty="0" smtClean="0">
              <a:latin typeface="Palatino Linotype" pitchFamily="18" charset="0"/>
            </a:endParaRPr>
          </a:p>
          <a:p>
            <a:pPr marL="800100" lvl="1" indent="-342900">
              <a:buFont typeface="Wingdings" panose="05000000000000000000" pitchFamily="2" charset="2"/>
              <a:buChar char="q"/>
            </a:pPr>
            <a:r>
              <a:rPr lang="sq-AL" sz="1200" b="1" dirty="0" smtClean="0">
                <a:latin typeface="Palatino Linotype" pitchFamily="18" charset="0"/>
              </a:rPr>
              <a:t>215 - kapaciteti maksimal i personave që lejohen në salla mësimore gjatë fazës së </a:t>
            </a:r>
            <a:r>
              <a:rPr lang="sq-AL" sz="1200" b="1" dirty="0" err="1" smtClean="0">
                <a:latin typeface="Palatino Linotype" pitchFamily="18" charset="0"/>
              </a:rPr>
              <a:t>Covid</a:t>
            </a:r>
            <a:r>
              <a:rPr lang="sq-AL" sz="1200" b="1" dirty="0" smtClean="0">
                <a:latin typeface="Palatino Linotype" pitchFamily="18" charset="0"/>
              </a:rPr>
              <a:t> 19</a:t>
            </a:r>
            <a:endParaRPr lang="en-US" sz="1200" b="1" dirty="0" smtClean="0">
              <a:latin typeface="Palatino Linotype" pitchFamily="18" charset="0"/>
            </a:endParaRPr>
          </a:p>
          <a:p>
            <a:pPr lvl="1"/>
            <a:endParaRPr lang="en-US" sz="1200" b="1" dirty="0">
              <a:latin typeface="Palatino Linotype" pitchFamily="18" charset="0"/>
            </a:endParaRPr>
          </a:p>
          <a:p>
            <a:r>
              <a:rPr lang="en-US" sz="1200" b="1" dirty="0">
                <a:solidFill>
                  <a:schemeClr val="tx1"/>
                </a:solidFill>
                <a:latin typeface="Palatino Linotype" pitchFamily="18" charset="0"/>
              </a:rPr>
              <a:t>UBT GJILAN COLLEGE</a:t>
            </a:r>
            <a:r>
              <a:rPr lang="en-US" sz="1200" b="1" dirty="0" smtClean="0">
                <a:solidFill>
                  <a:schemeClr val="tx1"/>
                </a:solidFill>
                <a:latin typeface="Palatino Linotype" pitchFamily="18" charset="0"/>
              </a:rPr>
              <a:t>:</a:t>
            </a:r>
            <a:endParaRPr lang="en-US" sz="1200" dirty="0">
              <a:solidFill>
                <a:schemeClr val="tx1"/>
              </a:solidFill>
              <a:latin typeface="Palatino Linotype" panose="02040502050505030304" pitchFamily="18" charset="0"/>
            </a:endParaRPr>
          </a:p>
          <a:p>
            <a:r>
              <a:rPr lang="en-US" sz="1200" dirty="0">
                <a:solidFill>
                  <a:schemeClr val="tx1"/>
                </a:solidFill>
                <a:latin typeface="Palatino Linotype" panose="02040502050505030304" pitchFamily="18" charset="0"/>
              </a:rPr>
              <a:t>UBT branch in </a:t>
            </a:r>
            <a:r>
              <a:rPr lang="en-US" sz="1200" dirty="0" err="1">
                <a:solidFill>
                  <a:schemeClr val="tx1"/>
                </a:solidFill>
                <a:latin typeface="Palatino Linotype" panose="02040502050505030304" pitchFamily="18" charset="0"/>
              </a:rPr>
              <a:t>Gjilan</a:t>
            </a:r>
            <a:r>
              <a:rPr lang="en-US" sz="1200" dirty="0">
                <a:solidFill>
                  <a:schemeClr val="tx1"/>
                </a:solidFill>
                <a:latin typeface="Palatino Linotype" panose="02040502050505030304" pitchFamily="18" charset="0"/>
              </a:rPr>
              <a:t> has a capacity of 1,519 m2, and at this point meets all the necessary conditions for the implementation of programs and those who are subject to accreditation to the standards required for carrying out activities at levels.</a:t>
            </a:r>
          </a:p>
          <a:p>
            <a:r>
              <a:rPr lang="en-US" sz="1200" dirty="0">
                <a:solidFill>
                  <a:schemeClr val="tx1"/>
                </a:solidFill>
                <a:latin typeface="Palatino Linotype" panose="02040502050505030304" pitchFamily="18" charset="0"/>
              </a:rPr>
              <a:t> </a:t>
            </a:r>
          </a:p>
          <a:p>
            <a:r>
              <a:rPr lang="en-US" sz="1200" b="1" dirty="0">
                <a:solidFill>
                  <a:schemeClr val="tx1"/>
                </a:solidFill>
                <a:latin typeface="Palatino Linotype" panose="02040502050505030304" pitchFamily="18" charset="0"/>
              </a:rPr>
              <a:t>The facility of UBT College in </a:t>
            </a:r>
            <a:r>
              <a:rPr lang="en-US" sz="1200" b="1" dirty="0" err="1">
                <a:solidFill>
                  <a:schemeClr val="tx1"/>
                </a:solidFill>
                <a:latin typeface="Palatino Linotype" panose="02040502050505030304" pitchFamily="18" charset="0"/>
              </a:rPr>
              <a:t>Gjilan</a:t>
            </a:r>
            <a:r>
              <a:rPr lang="en-US" sz="1200" b="1" dirty="0">
                <a:solidFill>
                  <a:schemeClr val="tx1"/>
                </a:solidFill>
                <a:latin typeface="Palatino Linotype" panose="02040502050505030304" pitchFamily="18" charset="0"/>
              </a:rPr>
              <a:t> offers:</a:t>
            </a:r>
            <a:endParaRPr lang="en-US" sz="1200" dirty="0">
              <a:solidFill>
                <a:schemeClr val="tx1"/>
              </a:solidFill>
              <a:latin typeface="Palatino Linotype" panose="02040502050505030304" pitchFamily="18" charset="0"/>
            </a:endParaRPr>
          </a:p>
          <a:p>
            <a:pPr marL="742950" lvl="1" indent="-285750">
              <a:buFont typeface="Wingdings" panose="05000000000000000000" pitchFamily="2" charset="2"/>
              <a:buChar char="§"/>
            </a:pPr>
            <a:r>
              <a:rPr lang="en-US" sz="1200" b="1" dirty="0">
                <a:solidFill>
                  <a:schemeClr val="tx1"/>
                </a:solidFill>
                <a:latin typeface="Palatino Linotype" panose="02040502050505030304" pitchFamily="18" charset="0"/>
              </a:rPr>
              <a:t>6</a:t>
            </a:r>
            <a:r>
              <a:rPr lang="en-US" sz="1200" dirty="0">
                <a:solidFill>
                  <a:schemeClr val="tx1"/>
                </a:solidFill>
                <a:latin typeface="Palatino Linotype" panose="02040502050505030304" pitchFamily="18" charset="0"/>
              </a:rPr>
              <a:t> Classrooms</a:t>
            </a:r>
          </a:p>
          <a:p>
            <a:pPr marL="742950" lvl="1" indent="-285750">
              <a:buFont typeface="Wingdings" panose="05000000000000000000" pitchFamily="2" charset="2"/>
              <a:buChar char="§"/>
            </a:pPr>
            <a:r>
              <a:rPr lang="en-US" sz="1200" b="1" dirty="0">
                <a:solidFill>
                  <a:schemeClr val="tx1"/>
                </a:solidFill>
                <a:latin typeface="Palatino Linotype" panose="02040502050505030304" pitchFamily="18" charset="0"/>
              </a:rPr>
              <a:t>2</a:t>
            </a:r>
            <a:r>
              <a:rPr lang="en-US" sz="1200" dirty="0">
                <a:solidFill>
                  <a:schemeClr val="tx1"/>
                </a:solidFill>
                <a:latin typeface="Palatino Linotype" panose="02040502050505030304" pitchFamily="18" charset="0"/>
              </a:rPr>
              <a:t> Nursing Laboratory</a:t>
            </a:r>
          </a:p>
          <a:p>
            <a:pPr marL="742950" lvl="1" indent="-285750">
              <a:buFont typeface="Wingdings" panose="05000000000000000000" pitchFamily="2" charset="2"/>
              <a:buChar char="§"/>
            </a:pPr>
            <a:r>
              <a:rPr lang="en-US" sz="1200" b="1" dirty="0">
                <a:solidFill>
                  <a:schemeClr val="tx1"/>
                </a:solidFill>
                <a:latin typeface="Palatino Linotype" panose="02040502050505030304" pitchFamily="18" charset="0"/>
              </a:rPr>
              <a:t>1</a:t>
            </a:r>
            <a:r>
              <a:rPr lang="en-US" sz="1200" dirty="0">
                <a:solidFill>
                  <a:schemeClr val="tx1"/>
                </a:solidFill>
                <a:latin typeface="Palatino Linotype" panose="02040502050505030304" pitchFamily="18" charset="0"/>
              </a:rPr>
              <a:t> IT Room - Computer Science</a:t>
            </a:r>
          </a:p>
          <a:p>
            <a:pPr marL="742950" lvl="1" indent="-285750">
              <a:buFont typeface="Wingdings" panose="05000000000000000000" pitchFamily="2" charset="2"/>
              <a:buChar char="§"/>
            </a:pPr>
            <a:r>
              <a:rPr lang="en-US" sz="1200" b="1" dirty="0">
                <a:solidFill>
                  <a:schemeClr val="tx1"/>
                </a:solidFill>
                <a:latin typeface="Palatino Linotype" panose="02040502050505030304" pitchFamily="18" charset="0"/>
              </a:rPr>
              <a:t>1</a:t>
            </a:r>
            <a:r>
              <a:rPr lang="en-US" sz="1200" dirty="0">
                <a:solidFill>
                  <a:schemeClr val="tx1"/>
                </a:solidFill>
                <a:latin typeface="Palatino Linotype" panose="02040502050505030304" pitchFamily="18" charset="0"/>
              </a:rPr>
              <a:t> Library</a:t>
            </a:r>
          </a:p>
          <a:p>
            <a:pPr marL="742950" lvl="1" indent="-285750">
              <a:buFont typeface="Wingdings" panose="05000000000000000000" pitchFamily="2" charset="2"/>
              <a:buChar char="§"/>
            </a:pPr>
            <a:r>
              <a:rPr lang="en-US" sz="1200" b="1" dirty="0">
                <a:solidFill>
                  <a:schemeClr val="tx1"/>
                </a:solidFill>
                <a:latin typeface="Palatino Linotype" panose="02040502050505030304" pitchFamily="18" charset="0"/>
              </a:rPr>
              <a:t>6</a:t>
            </a:r>
            <a:r>
              <a:rPr lang="en-US" sz="1200" dirty="0">
                <a:solidFill>
                  <a:schemeClr val="tx1"/>
                </a:solidFill>
                <a:latin typeface="Palatino Linotype" panose="02040502050505030304" pitchFamily="18" charset="0"/>
              </a:rPr>
              <a:t> Projector and other Infrastructure</a:t>
            </a:r>
          </a:p>
          <a:p>
            <a:r>
              <a:rPr lang="en-US" sz="1200" dirty="0">
                <a:solidFill>
                  <a:schemeClr val="tx1"/>
                </a:solidFill>
                <a:latin typeface="Palatino Linotype" panose="02040502050505030304" pitchFamily="18" charset="0"/>
              </a:rPr>
              <a:t> </a:t>
            </a:r>
          </a:p>
          <a:p>
            <a:pPr marL="742950" lvl="1" indent="-285750">
              <a:buFont typeface="Wingdings" panose="05000000000000000000" pitchFamily="2" charset="2"/>
              <a:buChar char="q"/>
            </a:pPr>
            <a:r>
              <a:rPr lang="en-US" sz="1200" b="1" dirty="0">
                <a:solidFill>
                  <a:schemeClr val="tx1"/>
                </a:solidFill>
                <a:latin typeface="Palatino Linotype" panose="02040502050505030304" pitchFamily="18" charset="0"/>
              </a:rPr>
              <a:t>384</a:t>
            </a:r>
            <a:r>
              <a:rPr lang="en-US" sz="1200" dirty="0">
                <a:solidFill>
                  <a:schemeClr val="tx1"/>
                </a:solidFill>
                <a:latin typeface="Palatino Linotype" panose="02040502050505030304" pitchFamily="18" charset="0"/>
              </a:rPr>
              <a:t> - full number of seats in classrooms</a:t>
            </a:r>
          </a:p>
          <a:p>
            <a:pPr marL="742950" lvl="1" indent="-285750">
              <a:buFont typeface="Wingdings" panose="05000000000000000000" pitchFamily="2" charset="2"/>
              <a:buChar char="q"/>
            </a:pPr>
            <a:r>
              <a:rPr lang="en-US" sz="1200" b="1" dirty="0">
                <a:solidFill>
                  <a:schemeClr val="tx1"/>
                </a:solidFill>
                <a:latin typeface="Palatino Linotype" panose="02040502050505030304" pitchFamily="18" charset="0"/>
              </a:rPr>
              <a:t>215 </a:t>
            </a:r>
            <a:r>
              <a:rPr lang="en-US" sz="1200" dirty="0">
                <a:solidFill>
                  <a:schemeClr val="tx1"/>
                </a:solidFill>
                <a:latin typeface="Palatino Linotype" panose="02040502050505030304" pitchFamily="18" charset="0"/>
              </a:rPr>
              <a:t>- maximum proper capacity allowed in classrooms upon completion of </a:t>
            </a:r>
            <a:r>
              <a:rPr lang="en-US" sz="1200" dirty="0" err="1">
                <a:solidFill>
                  <a:schemeClr val="tx1"/>
                </a:solidFill>
                <a:latin typeface="Palatino Linotype" panose="02040502050505030304" pitchFamily="18" charset="0"/>
              </a:rPr>
              <a:t>Covid</a:t>
            </a:r>
            <a:r>
              <a:rPr lang="en-US" sz="1200" dirty="0">
                <a:solidFill>
                  <a:schemeClr val="tx1"/>
                </a:solidFill>
                <a:latin typeface="Palatino Linotype" panose="02040502050505030304" pitchFamily="18" charset="0"/>
              </a:rPr>
              <a:t> </a:t>
            </a:r>
            <a:r>
              <a:rPr lang="en-US" sz="1200" dirty="0" smtClean="0">
                <a:solidFill>
                  <a:schemeClr val="tx1"/>
                </a:solidFill>
                <a:latin typeface="Palatino Linotype" panose="02040502050505030304" pitchFamily="18" charset="0"/>
              </a:rPr>
              <a:t>19</a:t>
            </a:r>
          </a:p>
          <a:p>
            <a:pPr lvl="1"/>
            <a:endParaRPr lang="en-US" sz="2000" dirty="0" smtClean="0">
              <a:latin typeface="Palatino Linotype" panose="02040502050505030304" pitchFamily="18" charset="0"/>
            </a:endParaRPr>
          </a:p>
        </p:txBody>
      </p:sp>
      <p:pic>
        <p:nvPicPr>
          <p:cNvPr id="1026" name="Picture 2" descr="C:\Users\Fadil\Desktop\UBT\UBT Gjilan (3).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972" y="-135294"/>
            <a:ext cx="3733801" cy="6993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8044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75"/>
                                  </p:iterate>
                                  <p:childTnLst>
                                    <p:set>
                                      <p:cBhvr>
                                        <p:cTn id="6" dur="1" fill="hold">
                                          <p:stCondLst>
                                            <p:cond delay="74"/>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4003822" y="0"/>
            <a:ext cx="5140178" cy="6771084"/>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sq-AL" sz="1400" dirty="0" smtClean="0">
                <a:latin typeface="Palatino Linotype" panose="02040502050505030304" pitchFamily="18" charset="0"/>
              </a:rPr>
              <a:t>Kolegjit UBT në Gjilan ka qasje dhe infrastrukturë modern të cilat e ndihmojnë studentet në përgatitjet e tyre profesionale. </a:t>
            </a:r>
            <a:endParaRPr lang="en-US" sz="1400" dirty="0" smtClean="0">
              <a:latin typeface="Palatino Linotype" panose="02040502050505030304" pitchFamily="18" charset="0"/>
            </a:endParaRPr>
          </a:p>
          <a:p>
            <a:endParaRPr lang="en-US" sz="1400" dirty="0">
              <a:latin typeface="Palatino Linotype" panose="02040502050505030304" pitchFamily="18" charset="0"/>
            </a:endParaRPr>
          </a:p>
          <a:p>
            <a:r>
              <a:rPr lang="en-US" sz="1400" dirty="0">
                <a:solidFill>
                  <a:srgbClr val="FF0000"/>
                </a:solidFill>
                <a:latin typeface="Palatino Linotype" panose="02040502050505030304" pitchFamily="18" charset="0"/>
              </a:rPr>
              <a:t>UBT College in </a:t>
            </a:r>
            <a:r>
              <a:rPr lang="en-US" sz="1400" dirty="0" err="1">
                <a:solidFill>
                  <a:srgbClr val="FF0000"/>
                </a:solidFill>
                <a:latin typeface="Palatino Linotype" panose="02040502050505030304" pitchFamily="18" charset="0"/>
              </a:rPr>
              <a:t>Gjilan</a:t>
            </a:r>
            <a:r>
              <a:rPr lang="en-US" sz="1400" dirty="0">
                <a:solidFill>
                  <a:srgbClr val="FF0000"/>
                </a:solidFill>
                <a:latin typeface="Palatino Linotype" panose="02040502050505030304" pitchFamily="18" charset="0"/>
              </a:rPr>
              <a:t> has modern access and infrastructure which helps students in their professional preparations.</a:t>
            </a:r>
            <a:endParaRPr lang="sq-AL" sz="1400" dirty="0" smtClean="0">
              <a:solidFill>
                <a:srgbClr val="FF0000"/>
              </a:solidFill>
              <a:latin typeface="Palatino Linotype" panose="02040502050505030304" pitchFamily="18" charset="0"/>
            </a:endParaRPr>
          </a:p>
          <a:p>
            <a:endParaRPr lang="sq-AL" sz="1400" dirty="0" smtClean="0">
              <a:latin typeface="Palatino Linotype" panose="02040502050505030304" pitchFamily="18" charset="0"/>
            </a:endParaRPr>
          </a:p>
          <a:p>
            <a:r>
              <a:rPr lang="sq-AL" sz="1400" dirty="0" smtClean="0">
                <a:latin typeface="Palatino Linotype" panose="02040502050505030304" pitchFamily="18" charset="0"/>
              </a:rPr>
              <a:t>Salla e shkencave kompjuterike ka kapacitet nga 35/45 student</a:t>
            </a:r>
            <a:endParaRPr lang="en-US" sz="1400" dirty="0" smtClean="0">
              <a:latin typeface="Palatino Linotype" panose="02040502050505030304" pitchFamily="18" charset="0"/>
            </a:endParaRPr>
          </a:p>
          <a:p>
            <a:endParaRPr lang="en-US" sz="1400" dirty="0">
              <a:latin typeface="Palatino Linotype" panose="02040502050505030304" pitchFamily="18" charset="0"/>
            </a:endParaRPr>
          </a:p>
          <a:p>
            <a:r>
              <a:rPr lang="en-US" sz="1400" dirty="0" smtClean="0">
                <a:solidFill>
                  <a:srgbClr val="FF0000"/>
                </a:solidFill>
                <a:latin typeface="Palatino Linotype" panose="02040502050505030304" pitchFamily="18" charset="0"/>
              </a:rPr>
              <a:t>The </a:t>
            </a:r>
            <a:r>
              <a:rPr lang="en-US" sz="1400" dirty="0">
                <a:solidFill>
                  <a:srgbClr val="FF0000"/>
                </a:solidFill>
                <a:latin typeface="Palatino Linotype" panose="02040502050505030304" pitchFamily="18" charset="0"/>
              </a:rPr>
              <a:t>computer science hall has a capacity of 35/45 students</a:t>
            </a:r>
            <a:endParaRPr lang="sq-AL" sz="1400" dirty="0" smtClean="0">
              <a:solidFill>
                <a:srgbClr val="FF0000"/>
              </a:solidFill>
              <a:latin typeface="Palatino Linotype" panose="02040502050505030304" pitchFamily="18" charset="0"/>
            </a:endParaRPr>
          </a:p>
          <a:p>
            <a:endParaRPr lang="sq-AL" sz="1400" dirty="0" smtClean="0">
              <a:solidFill>
                <a:srgbClr val="FF0000"/>
              </a:solidFill>
              <a:latin typeface="Palatino Linotype" panose="02040502050505030304" pitchFamily="18" charset="0"/>
            </a:endParaRPr>
          </a:p>
          <a:p>
            <a:endParaRPr lang="en-US" sz="1400" dirty="0" smtClean="0">
              <a:latin typeface="Palatino Linotype" panose="02040502050505030304" pitchFamily="18" charset="0"/>
            </a:endParaRPr>
          </a:p>
          <a:p>
            <a:r>
              <a:rPr lang="sq-AL" sz="1400" dirty="0" smtClean="0">
                <a:latin typeface="Palatino Linotype" panose="02040502050505030304" pitchFamily="18" charset="0"/>
              </a:rPr>
              <a:t>Dy laboratorët kanë nga 25/35 vende dhe hapësirë tjetër te mjaftueshme mësimi te punës praktike dhe teorike. </a:t>
            </a:r>
            <a:endParaRPr lang="en-US" sz="1400" dirty="0" smtClean="0">
              <a:latin typeface="Palatino Linotype" panose="02040502050505030304" pitchFamily="18" charset="0"/>
            </a:endParaRPr>
          </a:p>
          <a:p>
            <a:endParaRPr lang="en-US" sz="1400" dirty="0" smtClean="0">
              <a:latin typeface="Palatino Linotype" panose="02040502050505030304" pitchFamily="18" charset="0"/>
            </a:endParaRPr>
          </a:p>
          <a:p>
            <a:r>
              <a:rPr lang="en-US" sz="1400" dirty="0" smtClean="0">
                <a:solidFill>
                  <a:srgbClr val="FF0000"/>
                </a:solidFill>
                <a:latin typeface="Palatino Linotype" panose="02040502050505030304" pitchFamily="18" charset="0"/>
              </a:rPr>
              <a:t>Both </a:t>
            </a:r>
            <a:r>
              <a:rPr lang="en-US" sz="1400" dirty="0">
                <a:solidFill>
                  <a:srgbClr val="FF0000"/>
                </a:solidFill>
                <a:latin typeface="Palatino Linotype" panose="02040502050505030304" pitchFamily="18" charset="0"/>
              </a:rPr>
              <a:t>laboratories have 25/35 seats and another sufficient space for teaching practical and theoretical work.</a:t>
            </a:r>
            <a:endParaRPr lang="sq-AL" sz="1400" dirty="0" smtClean="0">
              <a:solidFill>
                <a:srgbClr val="FF0000"/>
              </a:solidFill>
              <a:latin typeface="Palatino Linotype" panose="02040502050505030304" pitchFamily="18" charset="0"/>
            </a:endParaRPr>
          </a:p>
          <a:p>
            <a:endParaRPr lang="sq-AL" sz="1400" dirty="0" smtClean="0">
              <a:latin typeface="Palatino Linotype" panose="02040502050505030304" pitchFamily="18" charset="0"/>
            </a:endParaRPr>
          </a:p>
          <a:p>
            <a:endParaRPr lang="sq-AL" sz="1400" dirty="0" smtClean="0">
              <a:latin typeface="Palatino Linotype" panose="02040502050505030304" pitchFamily="18" charset="0"/>
            </a:endParaRPr>
          </a:p>
          <a:p>
            <a:endParaRPr lang="sq-AL" sz="1400" dirty="0" smtClean="0">
              <a:latin typeface="Palatino Linotype" panose="02040502050505030304" pitchFamily="18" charset="0"/>
            </a:endParaRPr>
          </a:p>
          <a:p>
            <a:endParaRPr lang="sq-AL" sz="1400" dirty="0" smtClean="0">
              <a:latin typeface="Palatino Linotype" panose="02040502050505030304" pitchFamily="18" charset="0"/>
            </a:endParaRPr>
          </a:p>
          <a:p>
            <a:r>
              <a:rPr lang="sq-AL" sz="1400" dirty="0" smtClean="0">
                <a:latin typeface="Palatino Linotype" panose="02040502050505030304" pitchFamily="18" charset="0"/>
              </a:rPr>
              <a:t>Hapësira adekuate për mësimdhënie dhe mësim, biblioteka leximi. </a:t>
            </a:r>
            <a:endParaRPr lang="en-US" sz="1400" dirty="0" smtClean="0">
              <a:latin typeface="Palatino Linotype" panose="02040502050505030304" pitchFamily="18" charset="0"/>
            </a:endParaRPr>
          </a:p>
          <a:p>
            <a:endParaRPr lang="en-US" sz="1400" dirty="0" smtClean="0">
              <a:latin typeface="Palatino Linotype" panose="02040502050505030304" pitchFamily="18" charset="0"/>
            </a:endParaRPr>
          </a:p>
          <a:p>
            <a:r>
              <a:rPr lang="en-US" sz="1400" dirty="0" smtClean="0">
                <a:solidFill>
                  <a:srgbClr val="FF0000"/>
                </a:solidFill>
                <a:latin typeface="Palatino Linotype" panose="02040502050505030304" pitchFamily="18" charset="0"/>
              </a:rPr>
              <a:t>Adequate </a:t>
            </a:r>
            <a:r>
              <a:rPr lang="en-US" sz="1400" dirty="0">
                <a:solidFill>
                  <a:srgbClr val="FF0000"/>
                </a:solidFill>
                <a:latin typeface="Palatino Linotype" panose="02040502050505030304" pitchFamily="18" charset="0"/>
              </a:rPr>
              <a:t>space for teaching and learning, reading library.</a:t>
            </a:r>
            <a:endParaRPr lang="sq-AL" sz="1400" dirty="0" smtClean="0">
              <a:solidFill>
                <a:srgbClr val="FF0000"/>
              </a:solidFill>
              <a:latin typeface="Palatino Linotype" panose="02040502050505030304" pitchFamily="18" charset="0"/>
            </a:endParaRPr>
          </a:p>
          <a:p>
            <a:endParaRPr lang="sq-AL" sz="1400" dirty="0" smtClean="0">
              <a:latin typeface="Palatino Linotype" panose="02040502050505030304" pitchFamily="18" charset="0"/>
            </a:endParaRPr>
          </a:p>
          <a:p>
            <a:r>
              <a:rPr lang="sq-AL" sz="1400" dirty="0" smtClean="0">
                <a:latin typeface="Palatino Linotype" panose="02040502050505030304" pitchFamily="18" charset="0"/>
              </a:rPr>
              <a:t>Numri i vendeve në sallat e ligjëratave, seminareve dhe laboratorëve është i mjaftueshëm për programet e studimit</a:t>
            </a:r>
            <a:endParaRPr lang="en-US" sz="1400" dirty="0" smtClean="0">
              <a:latin typeface="Palatino Linotype" panose="02040502050505030304" pitchFamily="18" charset="0"/>
            </a:endParaRPr>
          </a:p>
          <a:p>
            <a:endParaRPr lang="en-US" sz="1400" dirty="0">
              <a:latin typeface="Palatino Linotype" panose="02040502050505030304" pitchFamily="18" charset="0"/>
            </a:endParaRPr>
          </a:p>
          <a:p>
            <a:r>
              <a:rPr lang="en-US" sz="1400" dirty="0">
                <a:solidFill>
                  <a:srgbClr val="FF0000"/>
                </a:solidFill>
                <a:latin typeface="Palatino Linotype" panose="02040502050505030304" pitchFamily="18" charset="0"/>
              </a:rPr>
              <a:t>The number of seats in lecture halls, seminars and laboratories is sufficient for study programs</a:t>
            </a:r>
          </a:p>
        </p:txBody>
      </p:sp>
      <p:pic>
        <p:nvPicPr>
          <p:cNvPr id="10"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0"/>
            <a:ext cx="45719" cy="6858000"/>
          </a:xfrm>
          <a:prstGeom prst="rect">
            <a:avLst/>
          </a:prstGeom>
          <a:ln/>
          <a:extLst/>
        </p:spPr>
        <p:style>
          <a:lnRef idx="2">
            <a:schemeClr val="accent3">
              <a:shade val="50000"/>
            </a:schemeClr>
          </a:lnRef>
          <a:fillRef idx="1">
            <a:schemeClr val="accent3"/>
          </a:fillRef>
          <a:effectRef idx="0">
            <a:schemeClr val="accent3"/>
          </a:effectRef>
          <a:fontRef idx="minor">
            <a:schemeClr val="lt1"/>
          </a:fontRef>
        </p:style>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2904" y="2247193"/>
            <a:ext cx="3660919" cy="2090697"/>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2905" y="152400"/>
            <a:ext cx="3660919" cy="2057400"/>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4800" y="4375283"/>
            <a:ext cx="3699023" cy="2338754"/>
          </a:xfrm>
          <a:prstGeom prst="rect">
            <a:avLst/>
          </a:prstGeom>
        </p:spPr>
      </p:pic>
    </p:spTree>
    <p:extLst>
      <p:ext uri="{BB962C8B-B14F-4D97-AF65-F5344CB8AC3E}">
        <p14:creationId xmlns:p14="http://schemas.microsoft.com/office/powerpoint/2010/main" val="36194445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152400" y="1202775"/>
            <a:ext cx="8231187"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V="1">
            <a:off x="381000" y="364576"/>
            <a:ext cx="3175" cy="5940424"/>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335880" y="1422522"/>
            <a:ext cx="6969919" cy="769441"/>
          </a:xfrm>
          <a:prstGeom prst="rect">
            <a:avLst/>
          </a:prstGeom>
        </p:spPr>
        <p:txBody>
          <a:bodyPr wrap="square">
            <a:spAutoFit/>
          </a:bodyPr>
          <a:lstStyle/>
          <a:p>
            <a:pPr algn="ctr" fontAlgn="base"/>
            <a:r>
              <a:rPr lang="sq-AL" sz="1400" b="1" i="1" dirty="0" smtClean="0">
                <a:latin typeface="Palatino Linotype" panose="02040502050505030304" pitchFamily="18" charset="0"/>
                <a:ea typeface="Times New Roman" panose="02020603050405020304" pitchFamily="18" charset="0"/>
              </a:rPr>
              <a:t>Analizë e numrit të maturanteve viti shkollor</a:t>
            </a:r>
            <a:r>
              <a:rPr lang="en-US" sz="1400" b="1" i="1" dirty="0" smtClean="0">
                <a:latin typeface="Palatino Linotype" panose="02040502050505030304" pitchFamily="18" charset="0"/>
                <a:ea typeface="Times New Roman" panose="02020603050405020304" pitchFamily="18" charset="0"/>
              </a:rPr>
              <a:t> </a:t>
            </a:r>
            <a:r>
              <a:rPr lang="sq-AL" sz="1400" b="1" i="1" dirty="0" smtClean="0">
                <a:latin typeface="Palatino Linotype" panose="02040502050505030304" pitchFamily="18" charset="0"/>
                <a:ea typeface="Times New Roman" panose="02020603050405020304" pitchFamily="18" charset="0"/>
              </a:rPr>
              <a:t>2019/2020 dhe 2020/2021</a:t>
            </a:r>
            <a:endParaRPr lang="en-US" sz="1400" b="1" i="1" dirty="0" smtClean="0">
              <a:latin typeface="Palatino Linotype" panose="02040502050505030304" pitchFamily="18" charset="0"/>
              <a:ea typeface="Times New Roman" panose="02020603050405020304" pitchFamily="18" charset="0"/>
            </a:endParaRPr>
          </a:p>
          <a:p>
            <a:pPr algn="ctr" fontAlgn="base"/>
            <a:r>
              <a:rPr lang="en-US" sz="1400" b="1" i="1" dirty="0" smtClean="0">
                <a:solidFill>
                  <a:srgbClr val="FF0000"/>
                </a:solidFill>
                <a:latin typeface="Palatino Linotype" panose="02040502050505030304" pitchFamily="18" charset="0"/>
                <a:ea typeface="Times New Roman" panose="02020603050405020304" pitchFamily="18" charset="0"/>
              </a:rPr>
              <a:t>Analysis </a:t>
            </a:r>
            <a:r>
              <a:rPr lang="en-US" sz="1400" b="1" i="1" dirty="0">
                <a:solidFill>
                  <a:srgbClr val="FF0000"/>
                </a:solidFill>
                <a:latin typeface="Palatino Linotype" panose="02040502050505030304" pitchFamily="18" charset="0"/>
                <a:ea typeface="Times New Roman" panose="02020603050405020304" pitchFamily="18" charset="0"/>
              </a:rPr>
              <a:t>of the number of graduates school </a:t>
            </a:r>
            <a:r>
              <a:rPr lang="en-US" sz="1400" b="1" i="1" dirty="0" smtClean="0">
                <a:solidFill>
                  <a:srgbClr val="FF0000"/>
                </a:solidFill>
                <a:latin typeface="Palatino Linotype" panose="02040502050505030304" pitchFamily="18" charset="0"/>
                <a:ea typeface="Times New Roman" panose="02020603050405020304" pitchFamily="18" charset="0"/>
              </a:rPr>
              <a:t>year 2019/2020 </a:t>
            </a:r>
            <a:r>
              <a:rPr lang="en-US" sz="1400" b="1" i="1" dirty="0">
                <a:solidFill>
                  <a:srgbClr val="FF0000"/>
                </a:solidFill>
                <a:latin typeface="Palatino Linotype" panose="02040502050505030304" pitchFamily="18" charset="0"/>
                <a:ea typeface="Times New Roman" panose="02020603050405020304" pitchFamily="18" charset="0"/>
              </a:rPr>
              <a:t>and 2020/2021</a:t>
            </a:r>
          </a:p>
          <a:p>
            <a:pPr algn="ctr" fontAlgn="base"/>
            <a:endParaRPr lang="sq-AL" sz="1600" dirty="0">
              <a:effectLst/>
              <a:latin typeface="Palatino Linotype" panose="02040502050505030304" pitchFamily="18" charset="0"/>
              <a:ea typeface="MS Mincho"/>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2072570"/>
            <a:ext cx="6817519" cy="4480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98359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152400" y="1202775"/>
            <a:ext cx="8231187"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V="1">
            <a:off x="381000" y="364576"/>
            <a:ext cx="3175" cy="6036224"/>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990600" y="441146"/>
            <a:ext cx="7010400" cy="655949"/>
          </a:xfrm>
          <a:prstGeom prst="rect">
            <a:avLst/>
          </a:prstGeom>
        </p:spPr>
        <p:txBody>
          <a:bodyPr wrap="square">
            <a:spAutoFit/>
          </a:bodyPr>
          <a:lstStyle/>
          <a:p>
            <a:pPr>
              <a:lnSpc>
                <a:spcPct val="107000"/>
              </a:lnSpc>
              <a:spcAft>
                <a:spcPts val="800"/>
              </a:spcAft>
            </a:pPr>
            <a:r>
              <a:rPr lang="en-US" sz="1400" b="1" i="1" dirty="0" err="1">
                <a:latin typeface="Palatino Linotype" panose="02040502050505030304" pitchFamily="18" charset="0"/>
              </a:rPr>
              <a:t>Struktura</a:t>
            </a:r>
            <a:r>
              <a:rPr lang="en-US" sz="1400" b="1" i="1" dirty="0">
                <a:latin typeface="Palatino Linotype" panose="02040502050505030304" pitchFamily="18" charset="0"/>
              </a:rPr>
              <a:t> administrative e UBT College Center me </a:t>
            </a:r>
            <a:r>
              <a:rPr lang="en-US" sz="1400" b="1" i="1" dirty="0" err="1">
                <a:latin typeface="Palatino Linotype" panose="02040502050505030304" pitchFamily="18" charset="0"/>
              </a:rPr>
              <a:t>Degën</a:t>
            </a:r>
            <a:r>
              <a:rPr lang="en-US" sz="1400" b="1" i="1" dirty="0">
                <a:latin typeface="Palatino Linotype" panose="02040502050505030304" pitchFamily="18" charset="0"/>
              </a:rPr>
              <a:t> </a:t>
            </a:r>
            <a:r>
              <a:rPr lang="en-US" sz="1400" b="1" i="1" dirty="0" err="1">
                <a:latin typeface="Palatino Linotype" panose="02040502050505030304" pitchFamily="18" charset="0"/>
              </a:rPr>
              <a:t>në</a:t>
            </a:r>
            <a:r>
              <a:rPr lang="en-US" sz="1400" b="1" i="1" dirty="0">
                <a:latin typeface="Palatino Linotype" panose="02040502050505030304" pitchFamily="18" charset="0"/>
              </a:rPr>
              <a:t> </a:t>
            </a:r>
            <a:r>
              <a:rPr lang="en-US" sz="1400" b="1" i="1" dirty="0" err="1">
                <a:latin typeface="Palatino Linotype" panose="02040502050505030304" pitchFamily="18" charset="0"/>
              </a:rPr>
              <a:t>Gjilan</a:t>
            </a:r>
            <a:endParaRPr lang="en-US" sz="1400" b="1" i="1" dirty="0">
              <a:latin typeface="Palatino Linotype" panose="0204050205050503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1400" b="1" i="1" dirty="0" smtClean="0">
                <a:solidFill>
                  <a:srgbClr val="FF0000"/>
                </a:solidFill>
                <a:latin typeface="Palatino Linotype" panose="02040502050505030304" pitchFamily="18" charset="0"/>
                <a:ea typeface="Calibri" panose="020F0502020204030204" pitchFamily="34" charset="0"/>
                <a:cs typeface="Times New Roman" panose="02020603050405020304" pitchFamily="18" charset="0"/>
              </a:rPr>
              <a:t>The </a:t>
            </a:r>
            <a:r>
              <a:rPr lang="en-US" sz="1400" b="1" i="1" dirty="0">
                <a:solidFill>
                  <a:srgbClr val="FF0000"/>
                </a:solidFill>
                <a:latin typeface="Palatino Linotype" panose="02040502050505030304" pitchFamily="18" charset="0"/>
                <a:ea typeface="Calibri" panose="020F0502020204030204" pitchFamily="34" charset="0"/>
                <a:cs typeface="Times New Roman" panose="02020603050405020304" pitchFamily="18" charset="0"/>
              </a:rPr>
              <a:t>administrative structure of UBT College Center with the </a:t>
            </a:r>
            <a:r>
              <a:rPr lang="en-US" sz="1400" b="1" i="1" dirty="0" err="1">
                <a:solidFill>
                  <a:srgbClr val="FF0000"/>
                </a:solidFill>
                <a:latin typeface="Palatino Linotype" panose="02040502050505030304" pitchFamily="18" charset="0"/>
                <a:ea typeface="Calibri" panose="020F0502020204030204" pitchFamily="34" charset="0"/>
                <a:cs typeface="Times New Roman" panose="02020603050405020304" pitchFamily="18" charset="0"/>
              </a:rPr>
              <a:t>Gjilan</a:t>
            </a:r>
            <a:r>
              <a:rPr lang="en-US" sz="1400" b="1" i="1" dirty="0">
                <a:solidFill>
                  <a:srgbClr val="FF0000"/>
                </a:solidFill>
                <a:latin typeface="Palatino Linotype" panose="02040502050505030304" pitchFamily="18" charset="0"/>
                <a:ea typeface="Calibri" panose="020F0502020204030204" pitchFamily="34" charset="0"/>
                <a:cs typeface="Times New Roman" panose="02020603050405020304" pitchFamily="18" charset="0"/>
              </a:rPr>
              <a:t> </a:t>
            </a:r>
            <a:r>
              <a:rPr lang="en-US" sz="1400" b="1" i="1" dirty="0" smtClean="0">
                <a:solidFill>
                  <a:srgbClr val="FF0000"/>
                </a:solidFill>
                <a:latin typeface="Palatino Linotype" panose="02040502050505030304" pitchFamily="18" charset="0"/>
                <a:ea typeface="Calibri" panose="020F0502020204030204" pitchFamily="34" charset="0"/>
                <a:cs typeface="Times New Roman" panose="02020603050405020304" pitchFamily="18" charset="0"/>
              </a:rPr>
              <a:t>Branch</a:t>
            </a:r>
          </a:p>
        </p:txBody>
      </p:sp>
      <p:pic>
        <p:nvPicPr>
          <p:cNvPr id="9" name="image14.png"/>
          <p:cNvPicPr/>
          <p:nvPr/>
        </p:nvPicPr>
        <p:blipFill>
          <a:blip r:embed="rId2"/>
          <a:srcRect/>
          <a:stretch>
            <a:fillRect/>
          </a:stretch>
        </p:blipFill>
        <p:spPr>
          <a:xfrm>
            <a:off x="877093" y="1379654"/>
            <a:ext cx="6781799" cy="4648200"/>
          </a:xfrm>
          <a:prstGeom prst="rect">
            <a:avLst/>
          </a:prstGeom>
          <a:ln/>
        </p:spPr>
      </p:pic>
    </p:spTree>
    <p:extLst>
      <p:ext uri="{BB962C8B-B14F-4D97-AF65-F5344CB8AC3E}">
        <p14:creationId xmlns:p14="http://schemas.microsoft.com/office/powerpoint/2010/main" val="19774621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11713</TotalTime>
  <Words>241</Words>
  <Application>Microsoft Office PowerPoint</Application>
  <PresentationFormat>On-screen Show (4:3)</PresentationFormat>
  <Paragraphs>99</Paragraphs>
  <Slides>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vt:i4>
      </vt:variant>
    </vt:vector>
  </HeadingPairs>
  <TitlesOfParts>
    <vt:vector size="13" baseType="lpstr">
      <vt:lpstr>Arial</vt:lpstr>
      <vt:lpstr>Bodoni MT Black</vt:lpstr>
      <vt:lpstr>Calibri</vt:lpstr>
      <vt:lpstr>MS Mincho</vt:lpstr>
      <vt:lpstr>Palatino Linotype</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Fadil</dc:creator>
  <cp:lastModifiedBy>Adm-02</cp:lastModifiedBy>
  <cp:revision>151</cp:revision>
  <dcterms:created xsi:type="dcterms:W3CDTF">2019-11-12T12:22:35Z</dcterms:created>
  <dcterms:modified xsi:type="dcterms:W3CDTF">2022-01-12T10:31:38Z</dcterms:modified>
</cp:coreProperties>
</file>